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8" r:id="rId4"/>
  </p:sldMasterIdLst>
  <p:notesMasterIdLst>
    <p:notesMasterId r:id="rId25"/>
  </p:notesMasterIdLst>
  <p:handoutMasterIdLst>
    <p:handoutMasterId r:id="rId26"/>
  </p:handoutMasterIdLst>
  <p:sldIdLst>
    <p:sldId id="410" r:id="rId5"/>
    <p:sldId id="383" r:id="rId6"/>
    <p:sldId id="391" r:id="rId7"/>
    <p:sldId id="408" r:id="rId8"/>
    <p:sldId id="411" r:id="rId9"/>
    <p:sldId id="397" r:id="rId10"/>
    <p:sldId id="407" r:id="rId11"/>
    <p:sldId id="405" r:id="rId12"/>
    <p:sldId id="404" r:id="rId13"/>
    <p:sldId id="403" r:id="rId14"/>
    <p:sldId id="412" r:id="rId15"/>
    <p:sldId id="413" r:id="rId16"/>
    <p:sldId id="414" r:id="rId17"/>
    <p:sldId id="415" r:id="rId18"/>
    <p:sldId id="416" r:id="rId19"/>
    <p:sldId id="417" r:id="rId20"/>
    <p:sldId id="418" r:id="rId21"/>
    <p:sldId id="419" r:id="rId22"/>
    <p:sldId id="420" r:id="rId23"/>
    <p:sldId id="3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6327" autoAdjust="0"/>
  </p:normalViewPr>
  <p:slideViewPr>
    <p:cSldViewPr snapToGrid="0">
      <p:cViewPr varScale="1">
        <p:scale>
          <a:sx n="82" d="100"/>
          <a:sy n="82" d="100"/>
        </p:scale>
        <p:origin x="61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6/16/2024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6/16/2024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6306562"/>
          </a:xfrm>
        </p:spPr>
        <p:txBody>
          <a:bodyPr/>
          <a:lstStyle/>
          <a:p>
            <a:r>
              <a:rPr lang="en-US" sz="3600" dirty="0"/>
              <a:t>Library Management System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2C88E-849E-074F-4CDD-0A576CB484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>
              <a:lnSpc>
                <a:spcPct val="110000"/>
              </a:lnSpc>
              <a:spcBef>
                <a:spcPts val="1605"/>
              </a:spcBef>
              <a:spcAft>
                <a:spcPts val="0"/>
              </a:spcAft>
              <a:buSzPts val="1200"/>
              <a:tabLst>
                <a:tab pos="91630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Details:</a:t>
            </a:r>
          </a:p>
          <a:p>
            <a:pPr lvl="1">
              <a:lnSpc>
                <a:spcPct val="110000"/>
              </a:lnSpc>
              <a:spcBef>
                <a:spcPts val="1605"/>
              </a:spcBef>
              <a:spcAft>
                <a:spcPts val="0"/>
              </a:spcAft>
              <a:buSzPts val="1200"/>
              <a:tabLst>
                <a:tab pos="91630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is the Library Management System User Details Form. This form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shows the user details such First name, Last Name, Contact, Addresses</a:t>
            </a:r>
            <a:r>
              <a:rPr lang="en-US" spc="-3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 to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Administrator.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8" name="image9.jpeg">
            <a:extLst>
              <a:ext uri="{FF2B5EF4-FFF2-40B4-BE49-F238E27FC236}">
                <a16:creationId xmlns:a16="http://schemas.microsoft.com/office/drawing/2014/main" id="{9A345307-0DA4-4B3C-9C4E-8A9546AABD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3870605" y="584200"/>
            <a:ext cx="7527365" cy="39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D693FF-24D6-C413-E961-E39CD77B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BDC21-C5BB-086C-BF6D-A6BCECD733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40000" lnSpcReduction="20000"/>
          </a:bodyPr>
          <a:lstStyle/>
          <a:p>
            <a:pPr marL="0" lvl="0" indent="0">
              <a:spcBef>
                <a:spcPts val="420"/>
              </a:spcBef>
              <a:spcAft>
                <a:spcPts val="0"/>
              </a:spcAft>
              <a:buSzPts val="1200"/>
              <a:buNone/>
              <a:tabLst>
                <a:tab pos="784860" algn="l"/>
              </a:tabLst>
            </a:pPr>
            <a:r>
              <a:rPr lang="en-US" sz="40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</a:t>
            </a:r>
            <a:r>
              <a:rPr lang="en-US" sz="4000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Details:</a:t>
            </a:r>
            <a:endParaRPr lang="en-IN" sz="4000" b="1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47320" marR="125730" indent="0">
              <a:lnSpc>
                <a:spcPct val="150000"/>
              </a:lnSpc>
              <a:spcBef>
                <a:spcPts val="1695"/>
              </a:spcBef>
              <a:spcAft>
                <a:spcPts val="0"/>
              </a:spcAft>
              <a:buNone/>
            </a:pP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is Library Management System Book Details Form. This form shows the</a:t>
            </a:r>
            <a:r>
              <a:rPr lang="en-US" sz="4000" spc="-3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 of the Books of the Library such as the Title of the Book, Author</a:t>
            </a:r>
            <a:r>
              <a:rPr lang="en-US" sz="4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Name,</a:t>
            </a:r>
            <a:r>
              <a:rPr lang="en-US" sz="4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Price</a:t>
            </a:r>
            <a:r>
              <a:rPr lang="en-US" sz="4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4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4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</a:t>
            </a:r>
            <a:r>
              <a:rPr lang="en-US" sz="4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4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</a:t>
            </a:r>
            <a:r>
              <a:rPr lang="en-US" sz="4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</a:t>
            </a:r>
            <a:r>
              <a:rPr lang="en-US" sz="4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4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4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Administrator.</a:t>
            </a:r>
            <a:endParaRPr lang="en-IN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image10.jpeg">
            <a:extLst>
              <a:ext uri="{FF2B5EF4-FFF2-40B4-BE49-F238E27FC236}">
                <a16:creationId xmlns:a16="http://schemas.microsoft.com/office/drawing/2014/main" id="{A06973F8-E061-032A-6BB2-1E6DB5CF116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 cstate="print"/>
          <a:stretch>
            <a:fillRect/>
          </a:stretch>
        </p:blipFill>
        <p:spPr>
          <a:xfrm>
            <a:off x="593725" y="3083099"/>
            <a:ext cx="5199063" cy="33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8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76866-FDD2-9689-BCAE-62D5EDA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Demo(Add Data) </a:t>
            </a:r>
          </a:p>
        </p:txBody>
      </p:sp>
      <p:pic>
        <p:nvPicPr>
          <p:cNvPr id="8" name="image17.jpeg">
            <a:extLst>
              <a:ext uri="{FF2B5EF4-FFF2-40B4-BE49-F238E27FC236}">
                <a16:creationId xmlns:a16="http://schemas.microsoft.com/office/drawing/2014/main" id="{73F8A9D7-0ADC-79CA-C903-769C397D99B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 cstate="print"/>
          <a:stretch>
            <a:fillRect/>
          </a:stretch>
        </p:blipFill>
        <p:spPr>
          <a:xfrm>
            <a:off x="593725" y="2500604"/>
            <a:ext cx="5144602" cy="3773391"/>
          </a:xfrm>
          <a:prstGeom prst="rect">
            <a:avLst/>
          </a:prstGeom>
        </p:spPr>
      </p:pic>
      <p:pic>
        <p:nvPicPr>
          <p:cNvPr id="9" name="image18.jpeg">
            <a:extLst>
              <a:ext uri="{FF2B5EF4-FFF2-40B4-BE49-F238E27FC236}">
                <a16:creationId xmlns:a16="http://schemas.microsoft.com/office/drawing/2014/main" id="{8629CB1A-544F-A48D-006F-94E9177A04D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 cstate="print"/>
          <a:stretch>
            <a:fillRect/>
          </a:stretch>
        </p:blipFill>
        <p:spPr>
          <a:xfrm>
            <a:off x="5881688" y="2500604"/>
            <a:ext cx="5361700" cy="37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1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0DB54F-B752-3845-5606-CF84E8D5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Demo(Update) </a:t>
            </a:r>
          </a:p>
        </p:txBody>
      </p:sp>
      <p:pic>
        <p:nvPicPr>
          <p:cNvPr id="8" name="image21.jpeg">
            <a:extLst>
              <a:ext uri="{FF2B5EF4-FFF2-40B4-BE49-F238E27FC236}">
                <a16:creationId xmlns:a16="http://schemas.microsoft.com/office/drawing/2014/main" id="{2595CE14-F79E-714A-30C1-0D8F02ADD30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603249" y="584005"/>
            <a:ext cx="5265706" cy="3999060"/>
          </a:xfrm>
          <a:prstGeom prst="rect">
            <a:avLst/>
          </a:prstGeom>
        </p:spPr>
      </p:pic>
      <p:pic>
        <p:nvPicPr>
          <p:cNvPr id="9" name="image22.jpeg">
            <a:extLst>
              <a:ext uri="{FF2B5EF4-FFF2-40B4-BE49-F238E27FC236}">
                <a16:creationId xmlns:a16="http://schemas.microsoft.com/office/drawing/2014/main" id="{3E642FF5-8CE1-59D1-F2DF-44E510D5B4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5971592" y="584005"/>
            <a:ext cx="5626683" cy="399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4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CCA5F0-AC60-F0F3-2BAA-314951AF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Demo(Delete) </a:t>
            </a:r>
          </a:p>
        </p:txBody>
      </p:sp>
      <p:pic>
        <p:nvPicPr>
          <p:cNvPr id="8" name="image23.jpeg">
            <a:extLst>
              <a:ext uri="{FF2B5EF4-FFF2-40B4-BE49-F238E27FC236}">
                <a16:creationId xmlns:a16="http://schemas.microsoft.com/office/drawing/2014/main" id="{9C261FBE-4F70-DE01-6FD6-C638D776034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 cstate="print"/>
          <a:stretch>
            <a:fillRect/>
          </a:stretch>
        </p:blipFill>
        <p:spPr>
          <a:xfrm>
            <a:off x="593724" y="2519265"/>
            <a:ext cx="5172593" cy="3778898"/>
          </a:xfrm>
          <a:prstGeom prst="rect">
            <a:avLst/>
          </a:prstGeom>
        </p:spPr>
      </p:pic>
      <p:pic>
        <p:nvPicPr>
          <p:cNvPr id="9" name="image24.jpeg">
            <a:extLst>
              <a:ext uri="{FF2B5EF4-FFF2-40B4-BE49-F238E27FC236}">
                <a16:creationId xmlns:a16="http://schemas.microsoft.com/office/drawing/2014/main" id="{8E8F8FDA-D473-001C-9019-D9C0D6B9579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 cstate="print"/>
          <a:stretch>
            <a:fillRect/>
          </a:stretch>
        </p:blipFill>
        <p:spPr>
          <a:xfrm>
            <a:off x="5881688" y="2519265"/>
            <a:ext cx="5305716" cy="37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68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6C479D-8DC7-F27A-E2E0-CEC6E2A8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Demo(Reset) </a:t>
            </a:r>
          </a:p>
        </p:txBody>
      </p:sp>
      <p:pic>
        <p:nvPicPr>
          <p:cNvPr id="8" name="image25.jpeg">
            <a:extLst>
              <a:ext uri="{FF2B5EF4-FFF2-40B4-BE49-F238E27FC236}">
                <a16:creationId xmlns:a16="http://schemas.microsoft.com/office/drawing/2014/main" id="{743BB325-65D8-2401-7738-1114F2958F0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593725" y="513184"/>
            <a:ext cx="5097947" cy="3965509"/>
          </a:xfrm>
          <a:prstGeom prst="rect">
            <a:avLst/>
          </a:prstGeom>
        </p:spPr>
      </p:pic>
      <p:pic>
        <p:nvPicPr>
          <p:cNvPr id="9" name="image26.jpeg">
            <a:extLst>
              <a:ext uri="{FF2B5EF4-FFF2-40B4-BE49-F238E27FC236}">
                <a16:creationId xmlns:a16="http://schemas.microsoft.com/office/drawing/2014/main" id="{EEB9D52A-F469-5934-E655-B76B5A6C5C3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5831633" y="513184"/>
            <a:ext cx="5766642" cy="39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07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079D4A4-C900-563B-F470-3C965E0A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Demo(Exit) </a:t>
            </a:r>
          </a:p>
        </p:txBody>
      </p:sp>
      <p:pic>
        <p:nvPicPr>
          <p:cNvPr id="12" name="image27.jpeg">
            <a:extLst>
              <a:ext uri="{FF2B5EF4-FFF2-40B4-BE49-F238E27FC236}">
                <a16:creationId xmlns:a16="http://schemas.microsoft.com/office/drawing/2014/main" id="{AB60427E-6F8C-3A52-756F-20EA7345326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 cstate="print"/>
          <a:stretch>
            <a:fillRect/>
          </a:stretch>
        </p:blipFill>
        <p:spPr>
          <a:xfrm>
            <a:off x="447675" y="710015"/>
            <a:ext cx="6531623" cy="462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64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37641B-8062-A04B-CE6D-8FC27B8D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87DF33-9455-B76A-FF31-02E974DDB1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“Library Management System”, currently provides complete information about users such as students, admins, and lecturers. Future updates will include additional content and features for these users.</a:t>
            </a:r>
          </a:p>
          <a:p>
            <a:pPr algn="just"/>
            <a:r>
              <a:rPr lang="en-US" sz="20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Presently, the system manages books and user information. Future plans include adding online lectures, links, and more interactive content.</a:t>
            </a:r>
          </a:p>
          <a:p>
            <a:pPr algn="just"/>
            <a:r>
              <a:rPr lang="en-US" sz="20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Enhancements will make the application engaging and user-friendly. Each user will have a login ID and password, allowing access from anywhere. Future updates will include major features like book reservations and more.</a:t>
            </a:r>
            <a:endParaRPr lang="en-US" sz="28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54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E0EB01-4959-270A-9F31-28690AF5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3A804-77F1-EC90-DB3E-0CE19EFB19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Library Management System allows the user to store the book details and the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 details. This software package allows storing the details of all the data</a:t>
            </a:r>
            <a:r>
              <a:rPr lang="en-US" spc="-3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related to library. The system is strong enough to withstand regressive yearly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operations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conditions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</a:t>
            </a:r>
            <a:r>
              <a:rPr lang="en-US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maintained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cleared over</a:t>
            </a:r>
            <a:r>
              <a:rPr lang="en-US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pc="-3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certain time of span. The implementation of the system in the organization will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considerably</a:t>
            </a:r>
            <a:r>
              <a:rPr lang="en-US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reduce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entry,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also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readily</a:t>
            </a:r>
            <a:r>
              <a:rPr lang="en-US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calculated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reports.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713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3CD2E-0D75-C4D7-6EDE-3CD228A5F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1986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>
            <a:normAutofit lnSpcReduction="1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solutions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785934"/>
          </a:xfrm>
        </p:spPr>
        <p:txBody>
          <a:bodyPr/>
          <a:lstStyle/>
          <a:p>
            <a:r>
              <a:rPr lang="en-US" dirty="0"/>
              <a:t>Sharath Kumar Thungathurthi</a:t>
            </a:r>
          </a:p>
          <a:p>
            <a:r>
              <a:rPr lang="en-US" dirty="0" err="1"/>
              <a:t>Thriveni</a:t>
            </a:r>
            <a:r>
              <a:rPr lang="en-US" dirty="0"/>
              <a:t> </a:t>
            </a:r>
            <a:r>
              <a:rPr lang="en-US" dirty="0" err="1"/>
              <a:t>Avulamanda</a:t>
            </a:r>
            <a:endParaRPr lang="en-US" dirty="0"/>
          </a:p>
          <a:p>
            <a:r>
              <a:rPr lang="en-US" dirty="0" err="1"/>
              <a:t>Geya</a:t>
            </a:r>
            <a:r>
              <a:rPr lang="en-US" dirty="0"/>
              <a:t> Geethika </a:t>
            </a:r>
            <a:r>
              <a:rPr lang="en-US" dirty="0" err="1"/>
              <a:t>Chigurupati</a:t>
            </a:r>
            <a:endParaRPr lang="en-US" dirty="0"/>
          </a:p>
          <a:p>
            <a:r>
              <a:rPr lang="en-US" dirty="0" err="1"/>
              <a:t>Revanth</a:t>
            </a:r>
            <a:r>
              <a:rPr lang="en-US" dirty="0"/>
              <a:t> </a:t>
            </a:r>
            <a:r>
              <a:rPr lang="en-US" dirty="0" err="1"/>
              <a:t>Gangarapu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416854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“Library Management System” was developed to address issues in the manual systems, aiming to streamline and enhance operations.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minimize errors during data entry, it is user-friendly and requires no formal training.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ensures secure, reliable, and fast management, allowing users to focus on other activities rather than record=keeping.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manage information on books, students, librarians, and members, tailored to meet specific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orhanization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includes remote access, enabling efficient management from anywhere, anytime.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481942"/>
            <a:ext cx="10966269" cy="421376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</a:t>
            </a: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379E7EC8-DBC8-5D1B-913D-E38622779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FD0D85-9B5D-73E6-E5AF-0AE965868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11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6480BDC5-1282-C87D-BC8A-568C77095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998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98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98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98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98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98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98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98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98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98663" algn="l"/>
              </a:tabLst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98663" algn="l"/>
              </a:tabLst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98663" algn="l"/>
              </a:tabLst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98663" algn="l"/>
              </a:tabLst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2E5436-F02D-70F3-CE30-8ABD62FEEFAC}"/>
              </a:ext>
            </a:extLst>
          </p:cNvPr>
          <p:cNvSpPr/>
          <p:nvPr/>
        </p:nvSpPr>
        <p:spPr>
          <a:xfrm>
            <a:off x="5097236" y="2807101"/>
            <a:ext cx="2302328" cy="80230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LIBRARY MANAGEMENT SYSTEM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D870DA-D04E-92F5-F88C-682EF557DCA2}"/>
              </a:ext>
            </a:extLst>
          </p:cNvPr>
          <p:cNvSpPr/>
          <p:nvPr/>
        </p:nvSpPr>
        <p:spPr>
          <a:xfrm>
            <a:off x="8998133" y="2626693"/>
            <a:ext cx="2204357" cy="11631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REPORTS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218BFB-9C5F-7158-5A9F-84438F7F95EB}"/>
              </a:ext>
            </a:extLst>
          </p:cNvPr>
          <p:cNvSpPr/>
          <p:nvPr/>
        </p:nvSpPr>
        <p:spPr>
          <a:xfrm>
            <a:off x="1448345" y="2626693"/>
            <a:ext cx="2204357" cy="11631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71BB720C-364D-1EB2-C118-394DE22B8A3C}"/>
              </a:ext>
            </a:extLst>
          </p:cNvPr>
          <p:cNvSpPr/>
          <p:nvPr/>
        </p:nvSpPr>
        <p:spPr>
          <a:xfrm>
            <a:off x="5479528" y="5093971"/>
            <a:ext cx="1537744" cy="1485900"/>
          </a:xfrm>
          <a:prstGeom prst="flowChartMagneticDisk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3B6E3DF-4D17-85B8-640C-30E62151C1A2}"/>
              </a:ext>
            </a:extLst>
          </p:cNvPr>
          <p:cNvCxnSpPr/>
          <p:nvPr/>
        </p:nvCxnSpPr>
        <p:spPr>
          <a:xfrm>
            <a:off x="3853543" y="3208254"/>
            <a:ext cx="9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D37F60-A842-3441-027E-F9274BFC9D9A}"/>
              </a:ext>
            </a:extLst>
          </p:cNvPr>
          <p:cNvCxnSpPr/>
          <p:nvPr/>
        </p:nvCxnSpPr>
        <p:spPr>
          <a:xfrm>
            <a:off x="7576457" y="3053443"/>
            <a:ext cx="1110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62F2478-3D33-3D46-7085-C046AD12D5A0}"/>
              </a:ext>
            </a:extLst>
          </p:cNvPr>
          <p:cNvCxnSpPr>
            <a:cxnSpLocks/>
          </p:cNvCxnSpPr>
          <p:nvPr/>
        </p:nvCxnSpPr>
        <p:spPr>
          <a:xfrm flipH="1">
            <a:off x="7576457" y="3401786"/>
            <a:ext cx="1121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55241F-BEA4-3F1F-A135-E6978D073D77}"/>
              </a:ext>
            </a:extLst>
          </p:cNvPr>
          <p:cNvCxnSpPr>
            <a:cxnSpLocks/>
          </p:cNvCxnSpPr>
          <p:nvPr/>
        </p:nvCxnSpPr>
        <p:spPr>
          <a:xfrm flipV="1">
            <a:off x="6477000" y="3789818"/>
            <a:ext cx="0" cy="112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AB5FAB-D2D5-0DF9-3A73-614FF109F2DB}"/>
              </a:ext>
            </a:extLst>
          </p:cNvPr>
          <p:cNvCxnSpPr>
            <a:cxnSpLocks/>
          </p:cNvCxnSpPr>
          <p:nvPr/>
        </p:nvCxnSpPr>
        <p:spPr>
          <a:xfrm>
            <a:off x="5959928" y="3804557"/>
            <a:ext cx="0" cy="111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A6CB-0006-EED4-A3BD-68D90C06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 and Tables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B32B3-7379-A7DD-66B5-81B1187F00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11921" y="2723177"/>
            <a:ext cx="4490827" cy="3597470"/>
          </a:xfrm>
        </p:spPr>
        <p:txBody>
          <a:bodyPr>
            <a:normAutofit/>
          </a:bodyPr>
          <a:lstStyle/>
          <a:p>
            <a:pPr lvl="0">
              <a:spcBef>
                <a:spcPts val="425"/>
              </a:spcBef>
              <a:spcAft>
                <a:spcPts val="0"/>
              </a:spcAft>
              <a:buSzPts val="1200"/>
              <a:tabLst>
                <a:tab pos="916305" algn="l"/>
              </a:tabLst>
            </a:pPr>
            <a:r>
              <a:rPr lang="en-US" sz="18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Registration:</a:t>
            </a:r>
          </a:p>
          <a:p>
            <a:pPr lvl="0">
              <a:spcBef>
                <a:spcPts val="425"/>
              </a:spcBef>
              <a:spcAft>
                <a:spcPts val="0"/>
              </a:spcAft>
              <a:buSzPts val="1200"/>
              <a:tabLst>
                <a:tab pos="916305" algn="l"/>
              </a:tabLs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This is a oracle database in which the administrator can manage the suer registration details.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Bef>
                <a:spcPts val="425"/>
              </a:spcBef>
              <a:spcAft>
                <a:spcPts val="0"/>
              </a:spcAft>
              <a:buSzPts val="1200"/>
              <a:tabLst>
                <a:tab pos="916305" algn="l"/>
              </a:tabLst>
            </a:pPr>
            <a:r>
              <a:rPr lang="en-US" sz="18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</a:t>
            </a:r>
            <a:r>
              <a:rPr lang="en-US" sz="18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Details:</a:t>
            </a:r>
            <a:endParaRPr lang="en-IN" sz="1800" b="1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5"/>
              </a:spcBef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is a Oracle Database in which the Administrator can manage the User</a:t>
            </a:r>
            <a:r>
              <a:rPr lang="en-US" sz="1800" spc="-3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Library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Management</a:t>
            </a:r>
            <a:r>
              <a:rPr lang="en-US" sz="18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7E1B39-A140-8087-D30B-059D7888A90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2420453"/>
            <a:ext cx="5983722" cy="40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8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3190" y="2860765"/>
            <a:ext cx="5486400" cy="813164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4" y="4260303"/>
            <a:ext cx="5486400" cy="2308448"/>
          </a:xfrm>
        </p:spPr>
        <p:txBody>
          <a:bodyPr>
            <a:normAutofit/>
          </a:bodyPr>
          <a:lstStyle/>
          <a:p>
            <a:pPr marL="342900" marR="387350" lvl="0" indent="-342900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End-</a:t>
            </a:r>
            <a:r>
              <a:rPr lang="en-US" sz="18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Python, CSS, HTML.5.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87350" lvl="0" indent="-342900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</a:t>
            </a:r>
            <a:r>
              <a:rPr lang="en-US" sz="1800" b="1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End-</a:t>
            </a:r>
            <a:r>
              <a:rPr lang="en-US" sz="18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Oracle</a:t>
            </a:r>
            <a:r>
              <a:rPr lang="en-US" sz="18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Workbench, Python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87350" lvl="0" indent="-342900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</a:t>
            </a:r>
            <a:r>
              <a:rPr lang="en-US" sz="18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Editors-</a:t>
            </a:r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VS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Editor</a:t>
            </a:r>
          </a:p>
          <a:p>
            <a:pPr marL="342900" marR="387350" lvl="0" indent="-342900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Operating systems – Windows10 and Ubuntu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linux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9B60-BF79-A832-6AD4-6C6FC6CE431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7731" y="231220"/>
            <a:ext cx="5198269" cy="6381851"/>
          </a:xfrm>
        </p:spPr>
        <p:txBody>
          <a:bodyPr>
            <a:normAutofit/>
          </a:bodyPr>
          <a:lstStyle/>
          <a:p>
            <a:r>
              <a:rPr lang="en-US" dirty="0"/>
              <a:t>Common Issues: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consistency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Performance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Solutions: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Secure login protocols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Efficient query handling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Regular backups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Admin: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is the Library Management System Login Form. You have to enter</a:t>
            </a:r>
            <a:r>
              <a:rPr lang="en-US" spc="-3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Username and Password on it. </a:t>
            </a:r>
            <a:endParaRPr lang="en-US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6B4C9F-B388-9DE6-4E42-C8C932BB0B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18" y="584005"/>
            <a:ext cx="7044614" cy="3999108"/>
          </a:xfrm>
        </p:spPr>
      </p:pic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15"/>
            <a:ext cx="10972800" cy="1574317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6C6868-0FCA-D166-C207-1950ED3473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2676525"/>
            <a:ext cx="6346663" cy="359747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198AA-251D-4446-30C4-8F2FA7F6A7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Home:</a:t>
            </a:r>
            <a:b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</a:t>
            </a:r>
            <a:r>
              <a:rPr lang="en-US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</a:t>
            </a:r>
            <a:r>
              <a:rPr lang="en-US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Library</a:t>
            </a:r>
            <a:r>
              <a:rPr lang="en-US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Management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System.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</a:t>
            </a:r>
            <a:r>
              <a:rPr lang="en-US" spc="-3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he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uses this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A8ECD1-788F-484B-9043-D957FCFDF1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0FE134-9032-4C7F-BC57-C7DE3F83336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6D24F1A-6251-4B9A-A918-7D6F3A8F7E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584</Words>
  <Application>Microsoft Office PowerPoint</Application>
  <PresentationFormat>Widescreen</PresentationFormat>
  <Paragraphs>85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Franklin Gothic Book</vt:lpstr>
      <vt:lpstr>Franklin Gothic Demi</vt:lpstr>
      <vt:lpstr>Symbol</vt:lpstr>
      <vt:lpstr>Times New Roman</vt:lpstr>
      <vt:lpstr>Custom</vt:lpstr>
      <vt:lpstr>Library Management System       </vt:lpstr>
      <vt:lpstr>Contents</vt:lpstr>
      <vt:lpstr>Introduction</vt:lpstr>
      <vt:lpstr>Data Flow Diagram</vt:lpstr>
      <vt:lpstr>Data Structure and Tables</vt:lpstr>
      <vt:lpstr>Technology Stack</vt:lpstr>
      <vt:lpstr>Challenges and Solutions</vt:lpstr>
      <vt:lpstr>Demo </vt:lpstr>
      <vt:lpstr>Demo </vt:lpstr>
      <vt:lpstr>Demo </vt:lpstr>
      <vt:lpstr>Demo</vt:lpstr>
      <vt:lpstr>Demo(Add Data) </vt:lpstr>
      <vt:lpstr>Demo(Update) </vt:lpstr>
      <vt:lpstr>Demo(Delete) </vt:lpstr>
      <vt:lpstr>Demo(Reset) </vt:lpstr>
      <vt:lpstr>Demo(Exit) </vt:lpstr>
      <vt:lpstr>Future Scope</vt:lpstr>
      <vt:lpstr>Conclusion  </vt:lpstr>
      <vt:lpstr>Any 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2023-12-20T08:12:12Z</dcterms:created>
  <dcterms:modified xsi:type="dcterms:W3CDTF">2024-06-17T02:56:48Z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